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7" r:id="rId3"/>
    <p:sldId id="286" r:id="rId4"/>
    <p:sldId id="272" r:id="rId5"/>
    <p:sldId id="297" r:id="rId6"/>
    <p:sldId id="298" r:id="rId7"/>
    <p:sldId id="299" r:id="rId8"/>
    <p:sldId id="300" r:id="rId9"/>
    <p:sldId id="301" r:id="rId10"/>
    <p:sldId id="273" r:id="rId11"/>
    <p:sldId id="275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B1B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8" autoAdjust="0"/>
  </p:normalViewPr>
  <p:slideViewPr>
    <p:cSldViewPr>
      <p:cViewPr varScale="1">
        <p:scale>
          <a:sx n="85" d="100"/>
          <a:sy n="85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A0DD-EDB7-478A-9ABA-5CB587CE4864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F992D-3388-4DF0-B2CA-942A0328D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0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992D-3388-4DF0-B2CA-942A0328D2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7E96-5D6B-4E72-A1E7-C2F74340BDED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E1BC-60C7-4F4B-BC40-A5931E776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3D81-A517-4E05-A88C-77A15F8A9FF8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AD72-E9A9-4223-8086-FCC57CAA7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AD54-6085-4107-9635-A7786852E4C0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8D3C-82C6-4293-B129-7DFA28011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4B12-C615-46B0-8D79-5D99CA238DB7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9829-9E31-4B4E-AB23-46F7B900D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B1206-9E25-4527-B8D1-ED1FAF797886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135F-A5F2-4AC5-9759-662C32E42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3562-8565-4CCC-B73B-EB534A2E3E60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8F0C-90BB-46C9-B1B0-E4A598321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5EE2-2E76-4F49-85E8-B9393E319000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BE24-0F72-4C2F-BAA1-8D22ED48A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B571-F18D-4452-83FD-BCB24ED51FDF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8690-0193-4592-9661-B23149AA0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6354-B230-43B8-A3EB-F1670606C8CF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1833-0DCA-4A90-9FE5-B948EAFC9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F49A-5EFC-462D-8883-97AE973D0D14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9B35-158C-4677-B336-A335D1400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609B-E5BC-4863-9FCE-D707D21F1AD2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BDBA-C76A-4E77-BCB5-EAFA29CCB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chemeClr val="tx2">
                <a:lumMod val="75000"/>
              </a:schemeClr>
            </a:gs>
            <a:gs pos="7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C1F60-3408-4E5D-9EF8-0A899624864F}" type="datetimeFigureOut">
              <a:rPr lang="ru-RU"/>
              <a:pPr>
                <a:defRPr/>
              </a:pPr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4F012-6BC7-4FCA-BDAB-8CCECC6BA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ov3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187450" y="0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 smtClean="0">
              <a:latin typeface="Calibri" pitchFamily="34" charset="0"/>
            </a:endParaRPr>
          </a:p>
          <a:p>
            <a:pPr algn="ctr"/>
            <a:endParaRPr lang="ru-RU" sz="1600" b="1" dirty="0" smtClean="0"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100258" y="4619625"/>
            <a:ext cx="704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r" eaLnBrk="0" hangingPunct="0"/>
            <a:r>
              <a:rPr lang="ru-RU" dirty="0" smtClean="0">
                <a:latin typeface="Arial" charset="0"/>
                <a:cs typeface="Times New Roman" pitchFamily="18" charset="0"/>
              </a:rPr>
              <a:t> </a:t>
            </a:r>
            <a:endParaRPr lang="ru-RU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1393009" y="5517232"/>
            <a:ext cx="63579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 </a:t>
            </a:r>
          </a:p>
          <a:p>
            <a:pPr algn="ctr"/>
            <a:endParaRPr lang="ru-RU" b="1" dirty="0" smtClean="0"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 непрерывного и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on-line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 МГУПП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0" name="Rectangle 12"/>
          <p:cNvSpPr>
            <a:spLocks noGrp="1"/>
          </p:cNvSpPr>
          <p:nvPr>
            <p:ph type="title" idx="4294967295"/>
          </p:nvPr>
        </p:nvSpPr>
        <p:spPr>
          <a:xfrm>
            <a:off x="460375" y="1340768"/>
            <a:ext cx="8269259" cy="864096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ПИЛОТНЫЙ ПРОЕКТ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СРЕДНЕГО ПРОФЕССИОНАЛЬНОГО ОБРАЗОВАНИЯ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МЕЖДУНАРОДНЫЙ ТЕХНОЛОГИЧЕСКИЙ КОЛЛЕДЖ  МГУПП</a:t>
            </a:r>
          </a:p>
        </p:txBody>
      </p:sp>
      <p:pic>
        <p:nvPicPr>
          <p:cNvPr id="9" name="Рисунок 8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611560" y="44624"/>
            <a:ext cx="7840717" cy="1071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AutoShape 2" descr="ÐÐ°ÑÑÐ¸Ð½ÐºÐ¸ Ð¿Ð¾ Ð·Ð°Ð¿ÑÐ¾ÑÑ ÐÐÐ£ÐÐ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780928"/>
            <a:ext cx="4845918" cy="300011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50043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78592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C2A55"/>
                </a:solidFill>
              </a:rPr>
              <a:t/>
            </a:r>
            <a:br>
              <a:rPr lang="ru-RU" sz="2400" dirty="0" smtClean="0">
                <a:solidFill>
                  <a:srgbClr val="1C2A55"/>
                </a:solidFill>
              </a:rPr>
            </a:br>
            <a:endParaRPr lang="ru-RU" sz="24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7158" y="1242019"/>
            <a:ext cx="8360293" cy="5601533"/>
          </a:xfrm>
          <a:prstGeom prst="rect">
            <a:avLst/>
          </a:prstGeom>
          <a:solidFill>
            <a:schemeClr val="tx2">
              <a:lumMod val="50000"/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ОСНОВНЫЕ ЦЕЛИ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285750" lvl="0" indent="-285750" algn="just" eaLnBrk="0" hangingPunct="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системы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 специалиста на основе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основных образовательных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в соответствии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ФГОС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 и требованиями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работодателей</a:t>
            </a:r>
          </a:p>
          <a:p>
            <a:pPr lvl="0" algn="just" eaLnBrk="0" hangingPunct="0"/>
            <a:endParaRPr lang="ru-RU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eaLnBrk="0" hangingPunct="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новых форм организации образовательного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процесса,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способствующих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индивидуализации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обучения, расширяющих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образовательных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</a:t>
            </a:r>
          </a:p>
          <a:p>
            <a:pPr lvl="0" algn="just" eaLnBrk="0" hangingPunct="0"/>
            <a:endParaRPr lang="ru-RU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eaLnBrk="0" hangingPunct="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развития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воспитательной работы, направленной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формирование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инновационного социокультурного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пространства, способствующего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у студентов гражданского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самосознания, профессионально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значимых личностных качеств и компетенций,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ценностей профессионализма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профессиональной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самореализации</a:t>
            </a:r>
          </a:p>
          <a:p>
            <a:pPr lvl="0" algn="just" eaLnBrk="0" hangingPunct="0"/>
            <a:endParaRPr lang="ru-RU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eaLnBrk="0" hangingPunct="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информационно-образовательной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колледжа, организация обучения с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дистанционных информационных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210111" y="124281"/>
            <a:ext cx="8786874" cy="107157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107504" y="1285860"/>
            <a:ext cx="8712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a typeface="ＭＳ Ｐゴシック" pitchFamily="34" charset="-128"/>
              </a:rPr>
              <a:t>Международные вузы - партнеры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0043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07167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dirty="0" smtClean="0">
              <a:solidFill>
                <a:srgbClr val="1C2A55"/>
              </a:solidFill>
              <a:ea typeface="ＭＳ Ｐゴシック" pitchFamily="34" charset="-128"/>
            </a:endParaRPr>
          </a:p>
          <a:p>
            <a:pPr marL="342900" indent="-342900">
              <a:buFont typeface="Arial" charset="0"/>
              <a:buChar char="•"/>
            </a:pPr>
            <a:endParaRPr lang="ru-RU" b="1" dirty="0" smtClean="0"/>
          </a:p>
          <a:p>
            <a:pPr marL="342900" indent="-342900">
              <a:buFont typeface="Arial" charset="0"/>
              <a:buChar char="•"/>
            </a:pPr>
            <a:endParaRPr lang="ru-RU" dirty="0" smtClean="0">
              <a:solidFill>
                <a:srgbClr val="1C2A55"/>
              </a:solidFill>
              <a:ea typeface="ＭＳ Ｐゴシック" pitchFamily="34" charset="-128"/>
            </a:endParaRPr>
          </a:p>
        </p:txBody>
      </p:sp>
      <p:pic>
        <p:nvPicPr>
          <p:cNvPr id="12" name="Рисунок 11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214282" y="142852"/>
            <a:ext cx="8786874" cy="10715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548859"/>
            <a:ext cx="1941879" cy="16018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258542"/>
            <a:ext cx="1941879" cy="15096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416" y="3593558"/>
            <a:ext cx="2015294" cy="15683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836" y="5269684"/>
            <a:ext cx="2007873" cy="15096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416" y="1853270"/>
            <a:ext cx="2015294" cy="15861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1836557"/>
            <a:ext cx="1941879" cy="15876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3799" y="1853270"/>
            <a:ext cx="1935137" cy="15876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3799" y="3599128"/>
            <a:ext cx="1935137" cy="15683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3799" y="5275254"/>
            <a:ext cx="1946463" cy="150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0043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888" y="2356723"/>
            <a:ext cx="69294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solidFill>
                  <a:srgbClr val="1C2A55"/>
                </a:solidFill>
                <a:ea typeface="ＭＳ Ｐゴシック" pitchFamily="34" charset="-128"/>
              </a:rPr>
              <a:t>                 </a:t>
            </a:r>
            <a:endParaRPr lang="en-US" dirty="0" smtClean="0">
              <a:solidFill>
                <a:srgbClr val="1C2A55"/>
              </a:solidFill>
              <a:ea typeface="ＭＳ Ｐゴシック" pitchFamily="34" charset="-128"/>
            </a:endParaRPr>
          </a:p>
          <a:p>
            <a:pPr marL="457200" indent="-457200"/>
            <a:r>
              <a:rPr lang="ru-RU" sz="4800" dirty="0" smtClean="0">
                <a:solidFill>
                  <a:srgbClr val="1C2A55"/>
                </a:solidFill>
                <a:ea typeface="ＭＳ Ｐゴシック" pitchFamily="34" charset="-128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Спасибо за 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3429000"/>
            <a:ext cx="3857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en-US" dirty="0" smtClean="0">
              <a:solidFill>
                <a:srgbClr val="1C2A55"/>
              </a:solidFill>
              <a:ea typeface="ＭＳ Ｐゴシック" pitchFamily="34" charset="-128"/>
              <a:hlinkClick r:id="rId3"/>
            </a:endParaRPr>
          </a:p>
          <a:p>
            <a:pPr marL="457200" indent="-457200"/>
            <a:endParaRPr lang="en-US" dirty="0" smtClean="0">
              <a:solidFill>
                <a:srgbClr val="1C2A55"/>
              </a:solidFill>
              <a:ea typeface="ＭＳ Ｐゴシック" pitchFamily="34" charset="-128"/>
              <a:hlinkClick r:id="rId3"/>
            </a:endParaRPr>
          </a:p>
          <a:p>
            <a:pPr marL="457200" indent="-457200"/>
            <a:endParaRPr lang="en-US" dirty="0" smtClean="0">
              <a:solidFill>
                <a:srgbClr val="1C2A55"/>
              </a:solidFill>
              <a:ea typeface="ＭＳ Ｐゴシック" pitchFamily="34" charset="-128"/>
              <a:hlinkClick r:id="rId3"/>
            </a:endParaRPr>
          </a:p>
          <a:p>
            <a:pPr marL="457200" indent="-457200"/>
            <a:endParaRPr lang="en-US" dirty="0" smtClean="0">
              <a:solidFill>
                <a:srgbClr val="1C2A55"/>
              </a:solidFill>
              <a:ea typeface="ＭＳ Ｐゴシック" pitchFamily="34" charset="-128"/>
              <a:hlinkClick r:id="rId3"/>
            </a:endParaRPr>
          </a:p>
          <a:p>
            <a:pPr marL="457200" indent="-457200"/>
            <a:endParaRPr lang="en-US" dirty="0" smtClean="0">
              <a:solidFill>
                <a:srgbClr val="1C2A55"/>
              </a:solidFill>
              <a:ea typeface="ＭＳ Ｐゴシック" pitchFamily="34" charset="-128"/>
              <a:hlinkClick r:id="rId3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623205"/>
            <a:ext cx="3961819" cy="830997"/>
          </a:xfrm>
          <a:prstGeom prst="rect">
            <a:avLst/>
          </a:prstGeom>
          <a:solidFill>
            <a:schemeClr val="tx2">
              <a:lumMod val="75000"/>
              <a:alpha val="74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И.о. директора колледжа,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К</a:t>
            </a: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андидат педагогических наук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Куклина Людмила Владимировна</a:t>
            </a:r>
            <a:endParaRPr 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 descr="http://www.mgupp.ru/upload/addres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-379413"/>
            <a:ext cx="152400" cy="1524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996" y="5525640"/>
            <a:ext cx="3993939" cy="646331"/>
          </a:xfrm>
          <a:prstGeom prst="rect">
            <a:avLst/>
          </a:prstGeom>
          <a:solidFill>
            <a:schemeClr val="tx2">
              <a:lumMod val="75000"/>
              <a:alpha val="46000"/>
            </a:schemeClr>
          </a:solidFill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125080, г. Москва, Волоколамское ш., 11</a:t>
            </a: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Телефон: 8-499-750-01-11 (внутренний 5634)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E-mail: kuklinalv@mgupp.ru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мгупп"/>
          <p:cNvPicPr/>
          <p:nvPr/>
        </p:nvPicPr>
        <p:blipFill>
          <a:blip r:embed="rId5"/>
          <a:srcRect r="10209"/>
          <a:stretch>
            <a:fillRect/>
          </a:stretch>
        </p:blipFill>
        <p:spPr bwMode="auto">
          <a:xfrm>
            <a:off x="214282" y="142852"/>
            <a:ext cx="8786874" cy="10715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2" descr="http://mgupp.ru/upload/iblock/2f1/2f137cd701f82812cda6b6b103d11b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3968" y="3908040"/>
            <a:ext cx="4456136" cy="26436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428736"/>
            <a:ext cx="8572560" cy="5201424"/>
          </a:xfrm>
          <a:prstGeom prst="rect">
            <a:avLst/>
          </a:prstGeom>
          <a:solidFill>
            <a:schemeClr val="tx2">
              <a:lumMod val="50000"/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НОРМАТИВНОЕ ОБЕСПЕЧЕНИЕ ДЕЯТЕЛЬНОСТИ МЕЖДУНАРОДНОГО ТЕХНОЛОГИЧЕСКОГО КОЛЛЕДЖА МГУПП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 от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29.12.2012 г. №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273-ФЗ (ред. от 07.03.2018)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«Об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образовании в Российской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Федерации».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Министерства образования и науки Российской Федерации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Минобрнауки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России) от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14.06.2013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464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 Порядка организации и осуществления образовательной деятельности по образовательным программам среднего профессионального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образования».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Министерства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 и науки Российской Федерации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Минобрнауки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России)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23.01.2014 г. №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(ред. от 11.12.2015)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 Порядка приема на обучение по образовательным программам среднего профессионального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образования».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Рисунок 7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214282" y="142852"/>
            <a:ext cx="8786874" cy="107157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165076"/>
            <a:ext cx="7831380" cy="2523768"/>
          </a:xfrm>
          <a:prstGeom prst="rect">
            <a:avLst/>
          </a:prstGeom>
          <a:solidFill>
            <a:schemeClr val="tx2">
              <a:lumMod val="50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1C2A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МИССИЯ УНИВЕРСИТЕТА В ПРОЕКТЕ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университетом системы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непрерывного образования                             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развитие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пищевого кластера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страны в условиях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импортозамещения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 также государственной политики России в области международных отношений</a:t>
            </a:r>
          </a:p>
          <a:p>
            <a:pPr algn="just"/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Рисунок 7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214282" y="142852"/>
            <a:ext cx="8786874" cy="10715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65" y="3988043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07504" y="5914246"/>
            <a:ext cx="3312368" cy="830997"/>
          </a:xfrm>
          <a:prstGeom prst="rect">
            <a:avLst/>
          </a:prstGeom>
          <a:solidFill>
            <a:srgbClr val="00206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Ректор МГУПП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Балыхин Михаил Григорьевич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доктор экономических наук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8697" y="3847437"/>
            <a:ext cx="6080896" cy="1908215"/>
          </a:xfrm>
          <a:prstGeom prst="rect">
            <a:avLst/>
          </a:prstGeom>
          <a:solidFill>
            <a:schemeClr val="tx2">
              <a:lumMod val="50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МИССИЯ КОЛЛЕДЖА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ПРОЕКТЕ</a:t>
            </a:r>
          </a:p>
          <a:p>
            <a:endParaRPr lang="ru-RU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качественных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образовательных услуг, обеспечивающих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конкурентоспособность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выпускника на рынке труда за счет высокой профессиональной квалификации и компетенции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109568" y="1487995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СПЕЦИАЛЬНОСТИ</a:t>
            </a:r>
            <a:endParaRPr lang="ru-RU" sz="2000" dirty="0"/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0043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014" y="2751294"/>
            <a:ext cx="7632848" cy="2003625"/>
          </a:xfrm>
          <a:prstGeom prst="rect">
            <a:avLst/>
          </a:prstGeom>
          <a:solidFill>
            <a:schemeClr val="tx2">
              <a:lumMod val="50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 гостиничного сервиса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занимается бронированием гостиничных услуг, приемом, размещением и организацией обслуживания гостей в процессе проживания, заключением договоров об оказании гостиничных услуг, организацией и контролем за работой обслуживающего и технического персонала по услугам размещения, уборки номеров, организацией работ по предоставлению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214282" y="142852"/>
            <a:ext cx="8786874" cy="1071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09568" y="1976487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ГОСТИНИЧНЫЙ СЕРВИС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0021" y="4808487"/>
            <a:ext cx="487505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43.02.11</a:t>
            </a:r>
            <a:endParaRPr lang="ru-RU" sz="8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629" y="4885980"/>
            <a:ext cx="2829233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109568" y="1487995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СПЕЦИАЛЬНОСТИ</a:t>
            </a:r>
            <a:endParaRPr lang="ru-RU" sz="2000" dirty="0"/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0043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014" y="2817174"/>
            <a:ext cx="7632848" cy="1366528"/>
          </a:xfrm>
          <a:prstGeom prst="rect">
            <a:avLst/>
          </a:prstGeom>
          <a:solidFill>
            <a:schemeClr val="tx2">
              <a:lumMod val="50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Техник-технолог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общественного питания обеспечивает организацию процесса и приготовление сложной кулинарной продукции, хлебобулочных и мучных кондитерских изделий для различных категорий потребителей, управляет производством продукции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 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214282" y="142852"/>
            <a:ext cx="8786874" cy="1071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09568" y="1982936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ТЕХНОЛОГИЯ ПРОДУКЦИИ ОБЩЕСТВЕННОГО ПИТАНИЯ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2636" y="4543032"/>
            <a:ext cx="47949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19.02.10</a:t>
            </a:r>
            <a:endParaRPr lang="ru-RU" sz="8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4" name="Picture 2" descr="ÐÐ°ÑÑÐ¸Ð½ÐºÐ¸ Ð¿Ð¾ Ð·Ð°Ð¿ÑÐ¾ÑÑ ÐÐÐ£ÐÐ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87" y="4294757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109568" y="1487995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СПЕЦИАЛЬНОСТИ</a:t>
            </a:r>
            <a:endParaRPr lang="ru-RU" sz="2000" dirty="0"/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0043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015" y="2522674"/>
            <a:ext cx="7632848" cy="1984902"/>
          </a:xfrm>
          <a:prstGeom prst="rect">
            <a:avLst/>
          </a:prstGeom>
          <a:solidFill>
            <a:schemeClr val="tx2">
              <a:lumMod val="50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Бухгалтер, специалист по налогообложению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 учет имущества и обязательств организации, обеспечивает проведение и оформление хозяйственных операций, обработку бухгалтерской информации, проведение расчетов с бюджетом и внебюджетными фондами, формирование бухгалтерской отчетности, налоговый учет, налоговое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214282" y="142852"/>
            <a:ext cx="8786874" cy="1071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09568" y="1982936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ЭКОНОМИКА И БУХГАЛТЕРСКИЙ УЧЕТ (ПО ОТРАСЛЯМ)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015" y="4543033"/>
            <a:ext cx="479490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38.02.01</a:t>
            </a:r>
            <a:endParaRPr lang="ru-RU" sz="8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AutoShape 2" descr="ÐÐ°ÑÑÐ¸Ð½ÐºÐ¸ Ð¿Ð¾ Ð·Ð°Ð¿ÑÐ¾ÑÑ ÑÐºÐ¾Ð½Ð¾Ð¼Ð¸ÐºÐ° Ð¸ Ð±ÑÑÐ³Ð°Ð»ÑÐµÑÑÐºÐ¸Ð¹ ÑÑÐµÑ ÐÐÐ Ð¢ÐÐÐ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88" y="4670952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109568" y="1487995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СПЕЦИАЛЬНОСТИ</a:t>
            </a:r>
            <a:endParaRPr lang="ru-RU" sz="2000" dirty="0"/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0043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014" y="2477877"/>
            <a:ext cx="7632848" cy="1984902"/>
          </a:xfrm>
          <a:prstGeom prst="rect">
            <a:avLst/>
          </a:prstGeom>
          <a:solidFill>
            <a:schemeClr val="tx2">
              <a:lumMod val="50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 по компьютерным сетям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сопровождение, настройку и администрирование системного и сетевого программного обеспечения, эксплуатацию и обслуживание серверного и сетевого оборудования, диагностику и мониторинг работоспособности программно-технических средств, целостности резервирования информации и информационной безопасности объектов сетевой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214282" y="142852"/>
            <a:ext cx="8786874" cy="1071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09568" y="1982936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КОМПЬЮТЕРНЫЕ СЕТИ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4552164"/>
            <a:ext cx="47949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09.02.02</a:t>
            </a:r>
            <a:endParaRPr lang="ru-RU" sz="8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AutoShape 2" descr="ÐÐ°ÑÑÐ¸Ð½ÐºÐ¸ Ð¿Ð¾ Ð·Ð°Ð¿ÑÐ¾ÑÑ ÑÐºÐ¾Ð½Ð¾Ð¼Ð¸ÐºÐ° Ð¸ Ð±ÑÑÐ³Ð°Ð»ÑÐµÑÑÐºÐ¸Ð¹ ÑÑÐµÑ ÐÐÐ Ð¢ÐÐÐ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50" y="4539670"/>
            <a:ext cx="2808312" cy="18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109568" y="1487995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ПРОФЕССИИ</a:t>
            </a:r>
            <a:endParaRPr lang="ru-RU" sz="2000" dirty="0"/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0043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2820077"/>
            <a:ext cx="7632848" cy="1366528"/>
          </a:xfrm>
          <a:prstGeom prst="rect">
            <a:avLst/>
          </a:prstGeom>
          <a:solidFill>
            <a:schemeClr val="tx2">
              <a:lumMod val="50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Повар, кондитер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занимается приготовлением широкого ассортимента простых и основных блюд, хлебобулочных и кондитерских мучных изделий с учетом потребностей различных категорий граждан в заведениях общественного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214282" y="142852"/>
            <a:ext cx="8786874" cy="1071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09568" y="1982936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ПОВАР, КОНДИТЕР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014" y="4543033"/>
            <a:ext cx="47949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19.01.17</a:t>
            </a:r>
            <a:endParaRPr lang="ru-RU" sz="8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AutoShape 2" descr="ÐÐ°ÑÑÐ¸Ð½ÐºÐ¸ Ð¿Ð¾ Ð·Ð°Ð¿ÑÐ¾ÑÑ ÑÐºÐ¾Ð½Ð¾Ð¼Ð¸ÐºÐ° Ð¸ Ð±ÑÑÐ³Ð°Ð»ÑÐµÑÑÐºÐ¸Ð¹ ÑÑÐµÑ ÐÐÐ Ð¢ÐÐÐ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993" b="2469"/>
          <a:stretch/>
        </p:blipFill>
        <p:spPr>
          <a:xfrm>
            <a:off x="5913560" y="4543033"/>
            <a:ext cx="2647950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Влияние особенностей искусства на формирование личности человека. Культурно – психологический аспект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109568" y="1487995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ПРОФЕССИИ</a:t>
            </a:r>
            <a:endParaRPr lang="ru-RU" sz="2000" dirty="0"/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20605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>
              <a:buFont typeface="Calibri" pitchFamily="34" charset="0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0043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2820077"/>
            <a:ext cx="7632848" cy="1685077"/>
          </a:xfrm>
          <a:prstGeom prst="rect">
            <a:avLst/>
          </a:prstGeom>
          <a:solidFill>
            <a:schemeClr val="tx2">
              <a:lumMod val="50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Лаборант-аналитик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выполняет работы, связанные с контролем качества сырья, реактивов, промежуточных продуктов, готовой продукции, отходов производства в различных отраслях экономики, проводит анализ состава и свойств материалов с использованием химических и физико-химических методов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мгупп"/>
          <p:cNvPicPr/>
          <p:nvPr/>
        </p:nvPicPr>
        <p:blipFill>
          <a:blip r:embed="rId2"/>
          <a:srcRect r="10209"/>
          <a:stretch>
            <a:fillRect/>
          </a:stretch>
        </p:blipFill>
        <p:spPr bwMode="auto">
          <a:xfrm>
            <a:off x="214282" y="142852"/>
            <a:ext cx="8786874" cy="1071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09568" y="1982936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  <a:cs typeface="Calibri" panose="020F0502020204030204" pitchFamily="34" charset="0"/>
              </a:rPr>
              <a:t>ЛАБОРАНТ-АНАЛИТИК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4653892"/>
            <a:ext cx="47949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19.01.02</a:t>
            </a:r>
            <a:endParaRPr lang="ru-RU" sz="8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AutoShape 2" descr="ÐÐ°ÑÑÐ¸Ð½ÐºÐ¸ Ð¿Ð¾ Ð·Ð°Ð¿ÑÐ¾ÑÑ ÑÐºÐ¾Ð½Ð¾Ð¼Ð¸ÐºÐ° Ð¸ Ð±ÑÑÐ³Ð°Ð»ÑÐµÑÑÐºÐ¸Ð¹ ÑÑÐµÑ ÐÐÐ Ð¢ÐÐÐ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435" y="4639902"/>
            <a:ext cx="2886075" cy="16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666</Words>
  <Application>Microsoft Office PowerPoint</Application>
  <PresentationFormat>Экран (4:3)</PresentationFormat>
  <Paragraphs>83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ПИЛОТНЫЙ ПРОЕКТ  СРЕДНЕГО ПРОФЕССИОНАЛЬНОГО ОБРАЗОВАНИЯ МЕЖДУНАРОДНЫЙ ТЕХНОЛОГИЧЕСКИЙ КОЛЛЕДЖ  МГУПП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Куклина</dc:creator>
  <cp:lastModifiedBy>Asus1</cp:lastModifiedBy>
  <cp:revision>185</cp:revision>
  <dcterms:created xsi:type="dcterms:W3CDTF">2016-11-19T09:44:50Z</dcterms:created>
  <dcterms:modified xsi:type="dcterms:W3CDTF">2018-06-17T09:24:24Z</dcterms:modified>
</cp:coreProperties>
</file>